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68" r:id="rId17"/>
    <p:sldId id="271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06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45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45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50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1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94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5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56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7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046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432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98F3-7936-4553-A988-B4A8DDCA85D2}" type="datetimeFigureOut">
              <a:rPr lang="es-MX" smtClean="0"/>
              <a:t>27/04/2015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77245-9715-4A77-AE7A-BA69AE3E26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74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0516" y="3128061"/>
            <a:ext cx="9591601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MX" dirty="0" smtClean="0"/>
              <a:t>Sesión Conjunta:</a:t>
            </a:r>
            <a:br>
              <a:rPr lang="es-MX" dirty="0" smtClean="0"/>
            </a:br>
            <a:r>
              <a:rPr lang="es-MX" dirty="0" smtClean="0"/>
              <a:t>Ética, familia, sociedad y medicina “Ética y ejercicio médico”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0857" y="5834247"/>
            <a:ext cx="9144000" cy="165576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Gabriel Cortés Gallo</a:t>
            </a:r>
            <a:endParaRPr lang="es-MX" sz="3200" dirty="0"/>
          </a:p>
        </p:txBody>
      </p:sp>
      <p:pic>
        <p:nvPicPr>
          <p:cNvPr id="1026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285" y="876300"/>
            <a:ext cx="2295820" cy="243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580" y="945685"/>
            <a:ext cx="2297647" cy="231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06388" y="273844"/>
            <a:ext cx="8534400" cy="1143000"/>
          </a:xfrm>
        </p:spPr>
        <p:txBody>
          <a:bodyPr>
            <a:noAutofit/>
          </a:bodyPr>
          <a:lstStyle/>
          <a:p>
            <a:r>
              <a:rPr lang="es-MX" altLang="es-MX" dirty="0"/>
              <a:t>Posiciones sobre el principio de justicia distributiva</a:t>
            </a:r>
            <a:endParaRPr lang="es-ES" altLang="es-MX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6388" y="1600201"/>
            <a:ext cx="8660000" cy="4683125"/>
          </a:xfrm>
        </p:spPr>
        <p:txBody>
          <a:bodyPr>
            <a:noAutofit/>
          </a:bodyPr>
          <a:lstStyle/>
          <a:p>
            <a:r>
              <a:rPr lang="es-MX" altLang="es-MX" sz="3600" dirty="0"/>
              <a:t>A cada persona una parte igual</a:t>
            </a:r>
          </a:p>
          <a:p>
            <a:r>
              <a:rPr lang="es-MX" altLang="es-MX" sz="3600" dirty="0"/>
              <a:t>A cada persona de acuerdo con su necesidad</a:t>
            </a:r>
          </a:p>
          <a:p>
            <a:r>
              <a:rPr lang="es-MX" altLang="es-MX" sz="3600" dirty="0"/>
              <a:t>A cada persona de acuerdo con su esfuerzo</a:t>
            </a:r>
          </a:p>
          <a:p>
            <a:r>
              <a:rPr lang="es-MX" altLang="es-MX" sz="3600" dirty="0"/>
              <a:t>A cada persona de acuerdo con su contribución</a:t>
            </a:r>
          </a:p>
          <a:p>
            <a:r>
              <a:rPr lang="es-MX" altLang="es-MX" sz="3600" dirty="0"/>
              <a:t>A cada persona de acuerdo con sus méritos</a:t>
            </a:r>
          </a:p>
          <a:p>
            <a:r>
              <a:rPr lang="es-MX" altLang="es-MX" sz="3600" dirty="0"/>
              <a:t>A cada persona de acuerdo con los intercambios del libre mercado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8118" y="365125"/>
            <a:ext cx="8633011" cy="1325563"/>
          </a:xfrm>
        </p:spPr>
        <p:txBody>
          <a:bodyPr/>
          <a:lstStyle/>
          <a:p>
            <a:r>
              <a:rPr lang="es-MX" altLang="es-MX" dirty="0"/>
              <a:t>Teorías de justicia:</a:t>
            </a:r>
            <a:endParaRPr lang="es-ES" altLang="es-MX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8" y="1650814"/>
            <a:ext cx="8633011" cy="43513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MX" altLang="es-MX" sz="3200" u="sng" dirty="0"/>
              <a:t>Igualitarias</a:t>
            </a:r>
            <a:r>
              <a:rPr lang="es-MX" altLang="es-MX" sz="3200" dirty="0"/>
              <a:t>: enfatizan igualdad de acceso a los bienes en la vida que cualquier persona desee (con frecuencia invocando el criterio material de necesidad así como el de </a:t>
            </a:r>
            <a:r>
              <a:rPr lang="es-MX" altLang="es-MX" sz="3200" dirty="0" smtClean="0"/>
              <a:t>igualdad)</a:t>
            </a:r>
            <a:endParaRPr lang="es-MX" altLang="es-MX" sz="3200" dirty="0"/>
          </a:p>
          <a:p>
            <a:pPr>
              <a:lnSpc>
                <a:spcPct val="90000"/>
              </a:lnSpc>
            </a:pPr>
            <a:r>
              <a:rPr lang="es-MX" altLang="es-MX" sz="3200" u="sng" dirty="0"/>
              <a:t>Libertarias</a:t>
            </a:r>
            <a:r>
              <a:rPr lang="es-MX" altLang="es-MX" sz="3200" dirty="0"/>
              <a:t>: remarcan los derechos a la libertad económica y social (reclaman sistemas y procedimientos justos en lugar de resultados sustantivos)</a:t>
            </a:r>
          </a:p>
          <a:p>
            <a:pPr>
              <a:lnSpc>
                <a:spcPct val="90000"/>
              </a:lnSpc>
            </a:pPr>
            <a:r>
              <a:rPr lang="es-MX" altLang="es-MX" sz="3200" u="sng" dirty="0"/>
              <a:t>Utilitarias</a:t>
            </a:r>
            <a:r>
              <a:rPr lang="es-MX" altLang="es-MX" sz="3200" dirty="0"/>
              <a:t>: recalcan una mezcla de criterios de tal manera que la utilidad pública se maximice</a:t>
            </a:r>
            <a:endParaRPr lang="es-ES" altLang="es-MX" sz="32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565" y="365125"/>
            <a:ext cx="8606118" cy="1325563"/>
          </a:xfrm>
        </p:spPr>
        <p:txBody>
          <a:bodyPr>
            <a:normAutofit/>
          </a:bodyPr>
          <a:lstStyle/>
          <a:p>
            <a:r>
              <a:rPr lang="es-MX" altLang="es-MX" dirty="0" smtClean="0"/>
              <a:t>Reglas</a:t>
            </a:r>
            <a:endParaRPr lang="es-ES" altLang="es-MX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776" y="1734176"/>
            <a:ext cx="8659907" cy="4351338"/>
          </a:xfrm>
        </p:spPr>
        <p:txBody>
          <a:bodyPr>
            <a:normAutofit/>
          </a:bodyPr>
          <a:lstStyle/>
          <a:p>
            <a:r>
              <a:rPr lang="es-MX" altLang="es-MX" sz="3600" dirty="0"/>
              <a:t>Veracidad</a:t>
            </a:r>
          </a:p>
          <a:p>
            <a:r>
              <a:rPr lang="es-MX" altLang="es-MX" sz="3600" dirty="0"/>
              <a:t>Confidencialidad (secreto profesional)</a:t>
            </a:r>
          </a:p>
          <a:p>
            <a:r>
              <a:rPr lang="es-MX" altLang="es-MX" sz="3600" dirty="0"/>
              <a:t>Privacidad</a:t>
            </a:r>
          </a:p>
          <a:p>
            <a:r>
              <a:rPr lang="es-MX" altLang="es-MX" sz="3600" dirty="0"/>
              <a:t>Fidelidad</a:t>
            </a:r>
            <a:endParaRPr lang="es-ES" altLang="es-MX" sz="3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pic>
        <p:nvPicPr>
          <p:cNvPr id="5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3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564" y="365125"/>
            <a:ext cx="8511990" cy="1325563"/>
          </a:xfrm>
        </p:spPr>
        <p:txBody>
          <a:bodyPr/>
          <a:lstStyle/>
          <a:p>
            <a:r>
              <a:rPr lang="es-MX" altLang="es-MX" dirty="0"/>
              <a:t>Veracidad (argumentos)</a:t>
            </a:r>
            <a:endParaRPr lang="es-ES" altLang="es-MX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1564" y="1825625"/>
            <a:ext cx="8614719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altLang="es-MX" sz="3600" dirty="0"/>
              <a:t>La obligación de decir la verdad es parte del respeto que les debemos a los demás</a:t>
            </a:r>
          </a:p>
          <a:p>
            <a:pPr>
              <a:lnSpc>
                <a:spcPct val="90000"/>
              </a:lnSpc>
            </a:pPr>
            <a:r>
              <a:rPr lang="es-MX" altLang="es-MX" sz="3600" dirty="0"/>
              <a:t>La obligación de la veracidad también deriva de las correspondientes de fidelidad y cumplimiento de las promesas</a:t>
            </a:r>
          </a:p>
          <a:p>
            <a:pPr>
              <a:lnSpc>
                <a:spcPct val="90000"/>
              </a:lnSpc>
            </a:pPr>
            <a:r>
              <a:rPr lang="es-MX" altLang="es-MX" sz="3600" dirty="0"/>
              <a:t>Las relaciones de confianza entre las personas, son necesarias para una interacción y colaboración fructífera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3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564" y="365125"/>
            <a:ext cx="8592671" cy="1325563"/>
          </a:xfrm>
        </p:spPr>
        <p:txBody>
          <a:bodyPr/>
          <a:lstStyle/>
          <a:p>
            <a:r>
              <a:rPr lang="es-MX" altLang="es-MX" dirty="0"/>
              <a:t>Secreto profesional (clases):</a:t>
            </a:r>
            <a:endParaRPr lang="es-ES" altLang="es-MX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6013" y="1690688"/>
            <a:ext cx="8713696" cy="4351338"/>
          </a:xfrm>
        </p:spPr>
        <p:txBody>
          <a:bodyPr>
            <a:noAutofit/>
          </a:bodyPr>
          <a:lstStyle/>
          <a:p>
            <a:r>
              <a:rPr lang="es-MX" altLang="es-MX" sz="3400" b="1" u="sng" dirty="0"/>
              <a:t>Natural:</a:t>
            </a:r>
            <a:r>
              <a:rPr lang="es-MX" altLang="es-MX" sz="3400" dirty="0"/>
              <a:t> es independiente de todo contrato</a:t>
            </a:r>
          </a:p>
          <a:p>
            <a:r>
              <a:rPr lang="es-MX" altLang="es-MX" sz="3400" b="1" u="sng" dirty="0"/>
              <a:t>Prometido:</a:t>
            </a:r>
            <a:r>
              <a:rPr lang="es-MX" altLang="es-MX" sz="3400" dirty="0"/>
              <a:t> nace de un contrato, de la promesa de guardar silencio hecha gratuitamente después de haber conocido el hecho ya sea por casualidad, por investigación personal o por confidencia espontánea o provocada</a:t>
            </a:r>
          </a:p>
          <a:p>
            <a:r>
              <a:rPr lang="es-MX" altLang="es-MX" sz="3400" b="1" u="sng" dirty="0"/>
              <a:t>Confiado:</a:t>
            </a:r>
            <a:r>
              <a:rPr lang="es-MX" altLang="es-MX" sz="3400" dirty="0"/>
              <a:t> surge de la promesa, explícita o tácita  hecha antes de recibir la confidencia de lo que se oculta</a:t>
            </a:r>
            <a:endParaRPr lang="es-ES" altLang="es-MX" sz="34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7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012" y="365125"/>
            <a:ext cx="8538882" cy="1325563"/>
          </a:xfrm>
        </p:spPr>
        <p:txBody>
          <a:bodyPr/>
          <a:lstStyle/>
          <a:p>
            <a:r>
              <a:rPr lang="es-MX" altLang="es-MX" dirty="0"/>
              <a:t>Secreto profesional (faltas):</a:t>
            </a:r>
            <a:endParaRPr lang="es-ES" altLang="es-MX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011" y="1690688"/>
            <a:ext cx="8538883" cy="4351338"/>
          </a:xfrm>
        </p:spPr>
        <p:txBody>
          <a:bodyPr>
            <a:normAutofit/>
          </a:bodyPr>
          <a:lstStyle/>
          <a:p>
            <a:r>
              <a:rPr lang="es-MX" altLang="es-MX" sz="3600" dirty="0"/>
              <a:t>Averiguación indiscreta</a:t>
            </a:r>
          </a:p>
          <a:p>
            <a:r>
              <a:rPr lang="es-MX" altLang="es-MX" sz="3600" dirty="0"/>
              <a:t>Revelación directa</a:t>
            </a:r>
          </a:p>
          <a:p>
            <a:r>
              <a:rPr lang="es-MX" altLang="es-MX" sz="3600" dirty="0"/>
              <a:t>Revelación indirecta</a:t>
            </a:r>
          </a:p>
          <a:p>
            <a:r>
              <a:rPr lang="es-MX" altLang="es-MX" sz="3600" dirty="0"/>
              <a:t>Utilización injustificada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17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565" y="365125"/>
            <a:ext cx="8606118" cy="1325563"/>
          </a:xfrm>
        </p:spPr>
        <p:txBody>
          <a:bodyPr/>
          <a:lstStyle/>
          <a:p>
            <a:r>
              <a:rPr lang="es-MX" altLang="es-MX" dirty="0"/>
              <a:t>Privacidad:</a:t>
            </a:r>
            <a:endParaRPr lang="es-ES" altLang="es-MX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2564" y="1690688"/>
            <a:ext cx="8665119" cy="4351338"/>
          </a:xfrm>
        </p:spPr>
        <p:txBody>
          <a:bodyPr>
            <a:noAutofit/>
          </a:bodyPr>
          <a:lstStyle/>
          <a:p>
            <a:r>
              <a:rPr lang="es-MX" altLang="es-MX" sz="3400" dirty="0"/>
              <a:t>Estado o condición de acceso limitado a una persona</a:t>
            </a:r>
          </a:p>
          <a:p>
            <a:r>
              <a:rPr lang="es-MX" altLang="es-MX" sz="3400" dirty="0"/>
              <a:t>Incluye al cuerpo y sus partes asociadas (voz, productos y objetos íntimamente asociados con  la persona); así como a las relaciones íntimas con amigos, esposa o esposo, familiares, médicos y demás</a:t>
            </a:r>
          </a:p>
          <a:p>
            <a:r>
              <a:rPr lang="es-MX" altLang="es-MX" sz="3400" dirty="0"/>
              <a:t>La privacidad (o su pérdida), no debe confundirse con la sensación de privacidad (o de su pérdida)</a:t>
            </a:r>
            <a:endParaRPr lang="es-ES" altLang="es-MX" sz="34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59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9130" y="311232"/>
            <a:ext cx="8511988" cy="1143000"/>
          </a:xfrm>
        </p:spPr>
        <p:txBody>
          <a:bodyPr/>
          <a:lstStyle/>
          <a:p>
            <a:r>
              <a:rPr lang="es-MX" altLang="es-MX" dirty="0"/>
              <a:t>Fidelidad:</a:t>
            </a:r>
            <a:endParaRPr lang="es-ES" altLang="es-MX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9130" y="1690688"/>
            <a:ext cx="8511988" cy="2168525"/>
          </a:xfrm>
        </p:spPr>
        <p:txBody>
          <a:bodyPr>
            <a:normAutofit/>
          </a:bodyPr>
          <a:lstStyle/>
          <a:p>
            <a:r>
              <a:rPr lang="es-MX" altLang="es-MX" sz="3600" dirty="0"/>
              <a:t>Cumplimiento de promesas</a:t>
            </a:r>
          </a:p>
          <a:p>
            <a:r>
              <a:rPr lang="es-MX" altLang="es-MX" sz="3600" dirty="0"/>
              <a:t>Acompañar hasta el término de la relación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3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8117" y="365125"/>
            <a:ext cx="8565777" cy="1325563"/>
          </a:xfrm>
        </p:spPr>
        <p:txBody>
          <a:bodyPr/>
          <a:lstStyle/>
          <a:p>
            <a:r>
              <a:rPr lang="es-MX" dirty="0" smtClean="0"/>
              <a:t>Ética médica</a:t>
            </a:r>
            <a:endParaRPr lang="es-MX" dirty="0"/>
          </a:p>
        </p:txBody>
      </p:sp>
      <p:pic>
        <p:nvPicPr>
          <p:cNvPr id="3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48116" y="1586755"/>
            <a:ext cx="85657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u="sng" dirty="0" smtClean="0"/>
              <a:t>Ética:</a:t>
            </a:r>
            <a:r>
              <a:rPr lang="es-MX" sz="3600" dirty="0" smtClean="0"/>
              <a:t> (1) Parte de la filosofía que trata de la moral y de las obligaciones del hombre.</a:t>
            </a:r>
          </a:p>
          <a:p>
            <a:r>
              <a:rPr lang="es-MX" sz="3600" dirty="0"/>
              <a:t> </a:t>
            </a:r>
            <a:r>
              <a:rPr lang="es-MX" sz="3600" dirty="0" smtClean="0"/>
              <a:t>          (2) Conjunto de normas morales que rigen la conducta humana.</a:t>
            </a:r>
          </a:p>
          <a:p>
            <a:r>
              <a:rPr lang="es-MX" sz="3600" b="1" u="sng" dirty="0" smtClean="0"/>
              <a:t>Médico:</a:t>
            </a:r>
            <a:r>
              <a:rPr lang="es-MX" sz="3600" dirty="0" smtClean="0"/>
              <a:t> Persona legalmente autorizada para ejercer la medicina.</a:t>
            </a:r>
          </a:p>
          <a:p>
            <a:r>
              <a:rPr lang="es-MX" sz="3600" b="1" u="sng" dirty="0" smtClean="0"/>
              <a:t>Ética médica: </a:t>
            </a:r>
            <a:r>
              <a:rPr lang="es-MX" sz="3600" dirty="0" smtClean="0"/>
              <a:t>disciplina que se ocupa de los actos médicos desde el  punto de vista moral.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98358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8117" y="365125"/>
            <a:ext cx="8565777" cy="1325563"/>
          </a:xfrm>
        </p:spPr>
        <p:txBody>
          <a:bodyPr/>
          <a:lstStyle/>
          <a:p>
            <a:r>
              <a:rPr lang="es-MX" dirty="0" smtClean="0"/>
              <a:t>¿Qué hace correcto un acto correcto?</a:t>
            </a:r>
            <a:endParaRPr lang="es-MX" dirty="0"/>
          </a:p>
        </p:txBody>
      </p:sp>
      <p:pic>
        <p:nvPicPr>
          <p:cNvPr id="3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48116" y="1613649"/>
            <a:ext cx="85657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b="1" u="sng" dirty="0" smtClean="0"/>
              <a:t>Absolutismo o universalismo: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Teológico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Empírico o naturalista</a:t>
            </a:r>
          </a:p>
          <a:p>
            <a:pPr marL="538163" lvl="1" indent="-538163">
              <a:buFont typeface="Arial" panose="020B0604020202020204" pitchFamily="34" charset="0"/>
              <a:buChar char="•"/>
            </a:pPr>
            <a:r>
              <a:rPr lang="es-MX" sz="3600" b="1" u="sng" dirty="0" smtClean="0"/>
              <a:t>Relativismo</a:t>
            </a:r>
          </a:p>
          <a:p>
            <a:pPr marL="995363" lvl="2" indent="-538163">
              <a:buFont typeface="Arial" panose="020B0604020202020204" pitchFamily="34" charset="0"/>
              <a:buChar char="•"/>
            </a:pPr>
            <a:r>
              <a:rPr lang="es-MX" sz="3600" dirty="0" smtClean="0"/>
              <a:t>Social</a:t>
            </a:r>
          </a:p>
          <a:p>
            <a:pPr marL="995363" lvl="2" indent="-538163">
              <a:buFont typeface="Arial" panose="020B0604020202020204" pitchFamily="34" charset="0"/>
              <a:buChar char="•"/>
            </a:pPr>
            <a:r>
              <a:rPr lang="es-MX" sz="3600" dirty="0" smtClean="0"/>
              <a:t>Personal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91500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8117" y="365125"/>
            <a:ext cx="8565777" cy="1325563"/>
          </a:xfrm>
        </p:spPr>
        <p:txBody>
          <a:bodyPr/>
          <a:lstStyle/>
          <a:p>
            <a:r>
              <a:rPr lang="es-MX" dirty="0" smtClean="0"/>
              <a:t>¿Qué tipo de actos son correctos?</a:t>
            </a:r>
            <a:endParaRPr lang="es-MX" dirty="0"/>
          </a:p>
        </p:txBody>
      </p:sp>
      <p:pic>
        <p:nvPicPr>
          <p:cNvPr id="3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48116" y="1613649"/>
            <a:ext cx="85657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b="1" u="sng" dirty="0" smtClean="0"/>
              <a:t>Utilitarismo o </a:t>
            </a:r>
            <a:r>
              <a:rPr lang="es-MX" sz="3600" b="1" u="sng" dirty="0" err="1" smtClean="0"/>
              <a:t>consecuencialismo</a:t>
            </a:r>
            <a:endParaRPr lang="es-MX" sz="3600" b="1" u="sng" dirty="0" smtClean="0"/>
          </a:p>
          <a:p>
            <a:pPr lvl="1"/>
            <a:endParaRPr lang="es-MX" sz="3600" dirty="0" smtClean="0"/>
          </a:p>
          <a:p>
            <a:pPr marL="538163" lvl="1" indent="-538163">
              <a:buFont typeface="Arial" panose="020B0604020202020204" pitchFamily="34" charset="0"/>
              <a:buChar char="•"/>
            </a:pPr>
            <a:r>
              <a:rPr lang="es-MX" sz="3600" b="1" u="sng" dirty="0" smtClean="0"/>
              <a:t>Formalismo o </a:t>
            </a:r>
            <a:r>
              <a:rPr lang="es-MX" sz="3600" b="1" u="sng" dirty="0" err="1" smtClean="0"/>
              <a:t>deontologismo</a:t>
            </a:r>
            <a:endParaRPr lang="es-MX" sz="3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1867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6" y="1663888"/>
            <a:ext cx="8565777" cy="4114800"/>
          </a:xfrm>
        </p:spPr>
        <p:txBody>
          <a:bodyPr/>
          <a:lstStyle/>
          <a:p>
            <a:r>
              <a:rPr lang="es-MX" altLang="es-MX" sz="3600" dirty="0"/>
              <a:t>Autonomía</a:t>
            </a:r>
          </a:p>
          <a:p>
            <a:r>
              <a:rPr lang="es-MX" altLang="es-MX" sz="3600" dirty="0"/>
              <a:t>Beneficencia</a:t>
            </a:r>
          </a:p>
          <a:p>
            <a:r>
              <a:rPr lang="es-MX" altLang="es-MX" sz="3600" dirty="0"/>
              <a:t>No maleficencia</a:t>
            </a:r>
          </a:p>
          <a:p>
            <a:r>
              <a:rPr lang="es-MX" altLang="es-MX" sz="3600" dirty="0"/>
              <a:t>Justicia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748117" y="365125"/>
            <a:ext cx="85657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Principios (</a:t>
            </a:r>
            <a:r>
              <a:rPr lang="es-MX" dirty="0" err="1" smtClean="0"/>
              <a:t>Beauchamp</a:t>
            </a:r>
            <a:r>
              <a:rPr lang="es-MX" dirty="0" smtClean="0"/>
              <a:t> y </a:t>
            </a:r>
            <a:r>
              <a:rPr lang="es-MX" dirty="0" err="1" smtClean="0"/>
              <a:t>Childress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09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7" y="1653989"/>
            <a:ext cx="8615083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MX" altLang="es-MX" sz="3600" dirty="0"/>
              <a:t>Capacidad de autogobierno (facultad de gobernarse a sí mismo)</a:t>
            </a:r>
          </a:p>
          <a:p>
            <a:pPr>
              <a:lnSpc>
                <a:spcPct val="90000"/>
              </a:lnSpc>
            </a:pPr>
            <a:r>
              <a:rPr lang="es-MX" altLang="es-MX" sz="3600" dirty="0"/>
              <a:t>Cualidad de los seres racionales que les permite elegir y actuar en forma razonada, sobre una base de apreciación personal de las futuras posibilidades en función de sus propios sistemas de valores</a:t>
            </a:r>
          </a:p>
          <a:p>
            <a:pPr>
              <a:lnSpc>
                <a:spcPct val="90000"/>
              </a:lnSpc>
            </a:pPr>
            <a:r>
              <a:rPr lang="es-MX" altLang="es-MX" sz="3600" dirty="0"/>
              <a:t>Constituye un derecho moral que genera en otros el deber de respeto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748117" y="365125"/>
            <a:ext cx="85657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Autonomía (concepto)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071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8" y="1653987"/>
            <a:ext cx="8727142" cy="4114800"/>
          </a:xfrm>
        </p:spPr>
        <p:txBody>
          <a:bodyPr>
            <a:noAutofit/>
          </a:bodyPr>
          <a:lstStyle/>
          <a:p>
            <a:pPr marL="609600" indent="-609600">
              <a:buSzPct val="100000"/>
            </a:pPr>
            <a:r>
              <a:rPr lang="es-MX" altLang="es-MX" sz="3600" dirty="0"/>
              <a:t>Internas: lesiones o disfunciones cerebrales</a:t>
            </a:r>
          </a:p>
          <a:p>
            <a:pPr marL="609600" indent="-609600">
              <a:buSzPct val="100000"/>
            </a:pPr>
            <a:r>
              <a:rPr lang="es-MX" altLang="es-MX" sz="3600" dirty="0"/>
              <a:t>Externas:</a:t>
            </a:r>
          </a:p>
          <a:p>
            <a:pPr marL="981075" indent="-349250">
              <a:buFont typeface="Wingdings" panose="05000000000000000000" pitchFamily="2" charset="2"/>
              <a:buAutoNum type="alphaLcParenR"/>
            </a:pPr>
            <a:r>
              <a:rPr lang="es-MX" altLang="es-MX" sz="3600" dirty="0" smtClean="0"/>
              <a:t>Conflictos de interés con otras personas</a:t>
            </a:r>
          </a:p>
          <a:p>
            <a:pPr marL="981075" indent="-349250">
              <a:buFont typeface="Wingdings" panose="05000000000000000000" pitchFamily="2" charset="2"/>
              <a:buAutoNum type="alphaLcParenR"/>
            </a:pPr>
            <a:r>
              <a:rPr lang="es-MX" altLang="es-MX" sz="3600" dirty="0" smtClean="0"/>
              <a:t>Daños definibles y directos a otra persona</a:t>
            </a:r>
          </a:p>
          <a:p>
            <a:pPr marL="981075" indent="-349250">
              <a:buFont typeface="Wingdings" panose="05000000000000000000" pitchFamily="2" charset="2"/>
              <a:buAutoNum type="alphaLcParenR"/>
            </a:pPr>
            <a:r>
              <a:rPr lang="es-MX" altLang="es-MX" sz="3600" dirty="0" smtClean="0"/>
              <a:t>Coerción</a:t>
            </a:r>
            <a:r>
              <a:rPr lang="es-MX" altLang="es-MX" sz="3600" dirty="0"/>
              <a:t>, engaño o privación de información indispensable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748117" y="365125"/>
            <a:ext cx="85657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Autonomía (restricciones)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08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7" y="1695268"/>
            <a:ext cx="8686801" cy="2778125"/>
          </a:xfrm>
        </p:spPr>
        <p:txBody>
          <a:bodyPr/>
          <a:lstStyle/>
          <a:p>
            <a:r>
              <a:rPr lang="es-MX" altLang="es-MX" sz="3600" dirty="0"/>
              <a:t>Provisión de beneficios (principio de beneficencia positiva)</a:t>
            </a:r>
          </a:p>
          <a:p>
            <a:r>
              <a:rPr lang="es-MX" altLang="es-MX" sz="3600" dirty="0"/>
              <a:t>Equilibrar los beneficios y los daños (principio de utilidad)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748117" y="365125"/>
            <a:ext cx="86868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Beneficencia (dos principios contenidos)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52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7" y="1694332"/>
            <a:ext cx="8718271" cy="4114800"/>
          </a:xfrm>
        </p:spPr>
        <p:txBody>
          <a:bodyPr/>
          <a:lstStyle/>
          <a:p>
            <a:r>
              <a:rPr lang="es-MX" altLang="es-MX" sz="3600" dirty="0"/>
              <a:t>Deber de no causar mal o daño</a:t>
            </a:r>
          </a:p>
          <a:p>
            <a:r>
              <a:rPr lang="es-MX" altLang="es-MX" sz="3600" dirty="0"/>
              <a:t>Deber de prevenir el mal o daño</a:t>
            </a:r>
          </a:p>
          <a:p>
            <a:r>
              <a:rPr lang="es-MX" altLang="es-MX" sz="3600" dirty="0"/>
              <a:t>Deber de remover el mal o daño</a:t>
            </a:r>
          </a:p>
          <a:p>
            <a:r>
              <a:rPr lang="es-MX" altLang="es-MX" sz="3600" dirty="0"/>
              <a:t>Deber de hacer en bien o promover el bien</a:t>
            </a:r>
            <a:endParaRPr lang="es-ES" altLang="es-MX" sz="3600" dirty="0"/>
          </a:p>
        </p:txBody>
      </p:sp>
      <p:pic>
        <p:nvPicPr>
          <p:cNvPr id="4" name="Picture 2" descr="http://edumed.imss.gob.mx/pediatria/educacion/logo_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949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59" y="31289"/>
            <a:ext cx="1692244" cy="1702887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748117" y="365125"/>
            <a:ext cx="85657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Distinción entre no maleficencia y beneficencia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46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624</Words>
  <Application>Microsoft Office PowerPoint</Application>
  <PresentationFormat>Panorámica</PresentationFormat>
  <Paragraphs>77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Sesión Conjunta: Ética, familia, sociedad y medicina “Ética y ejercicio médico”</vt:lpstr>
      <vt:lpstr>Ética médica</vt:lpstr>
      <vt:lpstr>¿Qué hace correcto un acto correcto?</vt:lpstr>
      <vt:lpstr>¿Qué tipo de actos son correctos?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Posiciones sobre el principio de justicia distributiva</vt:lpstr>
      <vt:lpstr>Teorías de justicia:</vt:lpstr>
      <vt:lpstr>Reglas</vt:lpstr>
      <vt:lpstr>Veracidad (argumentos)</vt:lpstr>
      <vt:lpstr>Secreto profesional (clases):</vt:lpstr>
      <vt:lpstr>Secreto profesional (faltas):</vt:lpstr>
      <vt:lpstr>Privacidad:</vt:lpstr>
      <vt:lpstr>Fidelidad: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y ejercicio médico</dc:title>
  <dc:creator>Division Salud</dc:creator>
  <cp:lastModifiedBy>Division Salud</cp:lastModifiedBy>
  <cp:revision>20</cp:revision>
  <dcterms:created xsi:type="dcterms:W3CDTF">2015-04-28T00:55:02Z</dcterms:created>
  <dcterms:modified xsi:type="dcterms:W3CDTF">2015-04-28T02:43:41Z</dcterms:modified>
</cp:coreProperties>
</file>